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7" r:id="rId10"/>
    <p:sldId id="272" r:id="rId11"/>
    <p:sldId id="273" r:id="rId12"/>
    <p:sldId id="274" r:id="rId13"/>
    <p:sldId id="275" r:id="rId14"/>
    <p:sldId id="276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35" d="100"/>
          <a:sy n="35" d="100"/>
        </p:scale>
        <p:origin x="5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92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92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03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5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99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70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78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5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664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62B-6373-4FE8-8FB3-422FC6CB578E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17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3162B-6373-4FE8-8FB3-422FC6CB578E}" type="datetimeFigureOut">
              <a:rPr lang="en-US" smtClean="0"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D0A55-5B08-4986-A8F7-7F60879C2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Exceptions and files</a:t>
            </a:r>
          </a:p>
          <a:p>
            <a:r>
              <a:rPr lang="en-US" sz="3600" dirty="0" smtClean="0"/>
              <a:t>Taken from notes by Dr. Neil Moore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399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large amounts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programs need a lot of data.  How do you handle it?</a:t>
            </a:r>
          </a:p>
          <a:p>
            <a:r>
              <a:rPr lang="en-US" dirty="0" smtClean="0"/>
              <a:t>Hard code it into the source?</a:t>
            </a:r>
          </a:p>
          <a:p>
            <a:pPr lvl="1"/>
            <a:r>
              <a:rPr lang="en-US" dirty="0" smtClean="0"/>
              <a:t>That’s hard to change if you’re not a programmer</a:t>
            </a:r>
          </a:p>
          <a:p>
            <a:r>
              <a:rPr lang="en-US" dirty="0" smtClean="0"/>
              <a:t>Ask the user to type it in each time the program runs?</a:t>
            </a:r>
          </a:p>
          <a:p>
            <a:pPr lvl="1"/>
            <a:r>
              <a:rPr lang="en-US" dirty="0" smtClean="0"/>
              <a:t>If it’s more than a few pieces, your users will refuse!  Or make typos!</a:t>
            </a:r>
          </a:p>
          <a:p>
            <a:r>
              <a:rPr lang="en-US" dirty="0" smtClean="0"/>
              <a:t>Store your data in an external file!  Can be as big as your device can hold!</a:t>
            </a:r>
          </a:p>
          <a:p>
            <a:pPr lvl="1"/>
            <a:r>
              <a:rPr lang="en-US" dirty="0" smtClean="0"/>
              <a:t>When you type your program, you save it in a </a:t>
            </a:r>
            <a:r>
              <a:rPr lang="en-US" b="1" dirty="0" smtClean="0"/>
              <a:t>file</a:t>
            </a:r>
            <a:r>
              <a:rPr lang="en-US" dirty="0" smtClean="0"/>
              <a:t>.  Data can be saved too!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746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files to hold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They’re easier to edit than a source file</a:t>
            </a:r>
          </a:p>
          <a:p>
            <a:r>
              <a:rPr lang="en-US" dirty="0" smtClean="0"/>
              <a:t>Files persist across runs of your program</a:t>
            </a:r>
          </a:p>
          <a:p>
            <a:pPr lvl="1"/>
            <a:r>
              <a:rPr lang="en-US" dirty="0" smtClean="0"/>
              <a:t>And across reboots of your operating system</a:t>
            </a:r>
          </a:p>
          <a:p>
            <a:r>
              <a:rPr lang="en-US" dirty="0" smtClean="0"/>
              <a:t>They can hold LARGE amounts of data (more than will fit in RAM!)</a:t>
            </a:r>
          </a:p>
          <a:p>
            <a:r>
              <a:rPr lang="en-US" dirty="0" smtClean="0"/>
              <a:t>You can use the same data file as input for different programs</a:t>
            </a:r>
          </a:p>
          <a:p>
            <a:r>
              <a:rPr lang="en-US" dirty="0" smtClean="0"/>
              <a:t>You can use the output of one program as input to another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299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Input/output with the user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13000"/>
            <a:ext cx="10515600" cy="3176587"/>
          </a:xfrm>
        </p:spPr>
      </p:pic>
    </p:spTree>
    <p:extLst>
      <p:ext uri="{BB962C8B-B14F-4D97-AF65-F5344CB8AC3E}">
        <p14:creationId xmlns:p14="http://schemas.microsoft.com/office/powerpoint/2010/main" val="335287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with files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91845"/>
            <a:ext cx="10515600" cy="3218897"/>
          </a:xfrm>
        </p:spPr>
      </p:pic>
    </p:spTree>
    <p:extLst>
      <p:ext uri="{BB962C8B-B14F-4D97-AF65-F5344CB8AC3E}">
        <p14:creationId xmlns:p14="http://schemas.microsoft.com/office/powerpoint/2010/main" val="269966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As in other programs (word processors, IDEs, etc.) you must </a:t>
            </a:r>
            <a:r>
              <a:rPr lang="en-US" b="1" dirty="0" smtClean="0"/>
              <a:t>open</a:t>
            </a:r>
            <a:r>
              <a:rPr lang="en-US" dirty="0" smtClean="0"/>
              <a:t> a file before you can use it in your program.</a:t>
            </a:r>
          </a:p>
          <a:p>
            <a:r>
              <a:rPr lang="en-US" dirty="0" smtClean="0"/>
              <a:t>Create a </a:t>
            </a:r>
            <a:r>
              <a:rPr lang="en-US" b="1" dirty="0" smtClean="0"/>
              <a:t>file object</a:t>
            </a:r>
            <a:r>
              <a:rPr lang="en-US" dirty="0" smtClean="0"/>
              <a:t> in your program that represents the file on disk</a:t>
            </a:r>
          </a:p>
          <a:p>
            <a:pPr lvl="1"/>
            <a:r>
              <a:rPr lang="en-US" dirty="0" smtClean="0"/>
              <a:t>You can read from or write to the object depending on the mode “r”,”w”,”a”</a:t>
            </a:r>
          </a:p>
          <a:p>
            <a:pPr lvl="1"/>
            <a:r>
              <a:rPr lang="en-US" dirty="0" smtClean="0"/>
              <a:t>Input or output comes from the file instead of from the user</a:t>
            </a:r>
          </a:p>
          <a:p>
            <a:r>
              <a:rPr lang="en-US" dirty="0" smtClean="0"/>
              <a:t>Syntax: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fileobj = open(filename, “r”) # r for reading (input)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fileobj = open(filename) # default is reading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fileobj = open(filename, “w”) # w for writing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fileobj </a:t>
            </a:r>
            <a:r>
              <a:rPr lang="en-US" dirty="0" smtClean="0"/>
              <a:t>is a variable that will hold the file object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dirty="0" smtClean="0"/>
              <a:t> is a string that names the file (can be a constant or a variable)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91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default location for a data file is the current directory, i.e., the file your py file is saved in</a:t>
            </a:r>
          </a:p>
          <a:p>
            <a:r>
              <a:rPr lang="en-US" dirty="0" smtClean="0"/>
              <a:t>You can specify an absolute path if you want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open(“C:\\Users\\me\\input.txt”)</a:t>
            </a:r>
          </a:p>
          <a:p>
            <a:r>
              <a:rPr lang="en-US" dirty="0" smtClean="0"/>
              <a:t>Please </a:t>
            </a:r>
            <a:r>
              <a:rPr lang="en-US" b="1" dirty="0" smtClean="0"/>
              <a:t>do not do this </a:t>
            </a:r>
            <a:r>
              <a:rPr lang="en-US" dirty="0" smtClean="0"/>
              <a:t>(put a path in your open) in your 115 programs.  Your TA probably uses different directories than you do.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26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we are trying to read from a file, what can go wrong?</a:t>
            </a:r>
          </a:p>
          <a:p>
            <a:r>
              <a:rPr lang="en-US" dirty="0" smtClean="0"/>
              <a:t>Maybe the file isn’t there</a:t>
            </a:r>
          </a:p>
          <a:p>
            <a:r>
              <a:rPr lang="en-US" dirty="0" smtClean="0"/>
              <a:t>Or it’s there but you don’t have permissions to access it</a:t>
            </a:r>
          </a:p>
          <a:p>
            <a:r>
              <a:rPr lang="en-US" dirty="0" smtClean="0"/>
              <a:t>Or you do but then your hard drive crashes</a:t>
            </a:r>
          </a:p>
          <a:p>
            <a:r>
              <a:rPr lang="en-US" dirty="0" smtClean="0"/>
              <a:t>In these situations, opening a file raises an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IOError</a:t>
            </a:r>
            <a:r>
              <a:rPr lang="en-US" dirty="0" smtClean="0"/>
              <a:t> exception</a:t>
            </a:r>
          </a:p>
          <a:p>
            <a:pPr lvl="1"/>
            <a:r>
              <a:rPr lang="en-US" dirty="0" smtClean="0"/>
              <a:t>Renamed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OSError</a:t>
            </a:r>
            <a:r>
              <a:rPr lang="en-US" dirty="0" smtClean="0"/>
              <a:t> in Python 3.4</a:t>
            </a:r>
          </a:p>
          <a:p>
            <a:r>
              <a:rPr lang="en-US" dirty="0" smtClean="0"/>
              <a:t>You can catch the exception just like any other</a:t>
            </a:r>
          </a:p>
          <a:p>
            <a:pPr lvl="1"/>
            <a:r>
              <a:rPr lang="en-US" dirty="0" smtClean="0"/>
              <a:t>But there’s no point in trying to open again with the same filename</a:t>
            </a:r>
          </a:p>
          <a:p>
            <a:pPr lvl="1"/>
            <a:r>
              <a:rPr lang="en-US" dirty="0" smtClean="0"/>
              <a:t>A common fix is to ask the user for another filename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53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while opening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ok = False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	while not ok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try: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fn = input(“Enter a filename: “)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infile = open(fn, “r”)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ok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True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 IOError: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print(“Could not open” , fn)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9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over the lines in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simplest way to use an input file once you have successfully opened it is to loop over the lines in the file</a:t>
            </a:r>
          </a:p>
          <a:p>
            <a:r>
              <a:rPr lang="en-US" dirty="0" smtClean="0"/>
              <a:t>A file object can be used as a sequence of lines for a for loop: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line in myfile:</a:t>
            </a:r>
          </a:p>
          <a:p>
            <a:pPr lvl="1"/>
            <a:r>
              <a:rPr lang="en-US" dirty="0" smtClean="0"/>
              <a:t>Each line is a string delimited by a newline character. 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myfile </a:t>
            </a:r>
            <a:r>
              <a:rPr lang="en-US" dirty="0" smtClean="0"/>
              <a:t>is a file object, </a:t>
            </a:r>
            <a:r>
              <a:rPr lang="en-US" b="1" dirty="0" smtClean="0"/>
              <a:t>NOT</a:t>
            </a:r>
            <a:r>
              <a:rPr lang="en-US" dirty="0" smtClean="0"/>
              <a:t> a filename!</a:t>
            </a:r>
          </a:p>
          <a:p>
            <a:pPr lvl="1"/>
            <a:r>
              <a:rPr lang="en-US" dirty="0" smtClean="0"/>
              <a:t>Each line ends with the newline character</a:t>
            </a:r>
          </a:p>
          <a:p>
            <a:pPr lvl="2"/>
            <a:r>
              <a:rPr lang="en-US" dirty="0" smtClean="0"/>
              <a:t>You may need to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strip, rstrip, or split</a:t>
            </a:r>
          </a:p>
          <a:p>
            <a:r>
              <a:rPr lang="en-US" dirty="0" smtClean="0">
                <a:latin typeface="Calibri" panose="020F0502020204030204" pitchFamily="34" charset="0"/>
                <a:cs typeface="Courier New" panose="02070309020205020404" pitchFamily="49" charset="0"/>
              </a:rPr>
              <a:t>When you’re finished with a file, make sure to </a:t>
            </a:r>
            <a:r>
              <a:rPr lang="en-US" b="1" dirty="0" smtClean="0">
                <a:latin typeface="Calibri" panose="020F0502020204030204" pitchFamily="34" charset="0"/>
                <a:cs typeface="Courier New" panose="02070309020205020404" pitchFamily="49" charset="0"/>
              </a:rPr>
              <a:t>close</a:t>
            </a:r>
            <a:r>
              <a:rPr lang="en-US" dirty="0" smtClean="0">
                <a:latin typeface="Calibri" panose="020F0502020204030204" pitchFamily="34" charset="0"/>
                <a:cs typeface="Courier New" panose="02070309020205020404" pitchFamily="49" charset="0"/>
              </a:rPr>
              <a:t> the file!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  <a:cs typeface="Courier New" panose="02070309020205020404" pitchFamily="49" charset="0"/>
              </a:rPr>
              <a:t>Frees up resources associated with the file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  <a:cs typeface="Courier New" panose="02070309020205020404" pitchFamily="49" charset="0"/>
              </a:rPr>
              <a:t>If you don’t, the file will take up memory until the program exits 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  <a:cs typeface="Courier New" panose="02070309020205020404" pitchFamily="49" charset="0"/>
              </a:rPr>
              <a:t>… if not longer </a:t>
            </a:r>
            <a:r>
              <a:rPr lang="en-US" smtClean="0">
                <a:latin typeface="Calibri" panose="020F0502020204030204" pitchFamily="34" charset="0"/>
                <a:cs typeface="Courier New" panose="02070309020205020404" pitchFamily="49" charset="0"/>
              </a:rPr>
              <a:t>than that!</a:t>
            </a:r>
            <a:endParaRPr lang="en-US" dirty="0">
              <a:latin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6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files: characters and bytes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Files are stored on disk as a sequence of bytes</a:t>
            </a:r>
          </a:p>
          <a:p>
            <a:r>
              <a:rPr lang="en-US" dirty="0" smtClean="0"/>
              <a:t>A byte is a collection of 8 bits (binary digits) representing 0 to 255.</a:t>
            </a:r>
          </a:p>
          <a:p>
            <a:r>
              <a:rPr lang="en-US" dirty="0" smtClean="0"/>
              <a:t>In </a:t>
            </a:r>
            <a:r>
              <a:rPr lang="en-US" b="1" dirty="0" smtClean="0"/>
              <a:t>text files</a:t>
            </a:r>
            <a:r>
              <a:rPr lang="en-US" dirty="0" smtClean="0"/>
              <a:t> bytes are used to encode characters</a:t>
            </a:r>
          </a:p>
          <a:p>
            <a:r>
              <a:rPr lang="en-US" dirty="0" smtClean="0"/>
              <a:t>An </a:t>
            </a:r>
            <a:r>
              <a:rPr lang="en-US" b="1" dirty="0" smtClean="0"/>
              <a:t>encoding scheme</a:t>
            </a:r>
            <a:r>
              <a:rPr lang="en-US" dirty="0" smtClean="0"/>
              <a:t> says how to translate bytes and characters</a:t>
            </a:r>
          </a:p>
          <a:p>
            <a:pPr lvl="1"/>
            <a:r>
              <a:rPr lang="en-US" dirty="0" smtClean="0"/>
              <a:t>ASCII – one byte = one character, more than enough for English</a:t>
            </a:r>
          </a:p>
          <a:p>
            <a:pPr lvl="1"/>
            <a:r>
              <a:rPr lang="en-US" dirty="0" smtClean="0"/>
              <a:t>Unicode – many more than 256 different characters</a:t>
            </a:r>
          </a:p>
          <a:p>
            <a:pPr lvl="2"/>
            <a:r>
              <a:rPr lang="en-US" dirty="0" smtClean="0"/>
              <a:t>So you need multiple bytes per character</a:t>
            </a:r>
          </a:p>
          <a:p>
            <a:pPr lvl="2"/>
            <a:r>
              <a:rPr lang="en-US" dirty="0" smtClean="0"/>
              <a:t>UTF-8, UCS-4, UTF-16 : different encodings of Unicode</a:t>
            </a:r>
          </a:p>
          <a:p>
            <a:pPr lvl="2"/>
            <a:r>
              <a:rPr lang="en-US" dirty="0" smtClean="0"/>
              <a:t>UTF-8 is ASCII compatible, most commonly used (default for text files in Python)</a:t>
            </a:r>
          </a:p>
          <a:p>
            <a:r>
              <a:rPr lang="en-US" b="1" dirty="0" smtClean="0"/>
              <a:t>Text file</a:t>
            </a:r>
            <a:r>
              <a:rPr lang="en-US" dirty="0" smtClean="0"/>
              <a:t> stores a sequence of </a:t>
            </a:r>
            <a:r>
              <a:rPr lang="en-US" b="1" dirty="0" smtClean="0"/>
              <a:t>characters</a:t>
            </a:r>
          </a:p>
          <a:p>
            <a:r>
              <a:rPr lang="en-US" b="1" dirty="0" smtClean="0"/>
              <a:t>Binary file</a:t>
            </a:r>
            <a:r>
              <a:rPr lang="en-US" dirty="0" smtClean="0"/>
              <a:t> stores a sequence of bytes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9296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Run-time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Remember the three types of errors:</a:t>
            </a:r>
          </a:p>
          <a:p>
            <a:r>
              <a:rPr lang="en-US" dirty="0" smtClean="0"/>
              <a:t>Syntax error (code will not run)</a:t>
            </a:r>
          </a:p>
          <a:p>
            <a:r>
              <a:rPr lang="en-US" dirty="0" smtClean="0"/>
              <a:t>Run-time error (detected when code runs, crashes)</a:t>
            </a:r>
          </a:p>
          <a:p>
            <a:r>
              <a:rPr lang="en-US" dirty="0" smtClean="0"/>
              <a:t>Semantic error (not detected by interpreter, program gives incorrect output or behavior)</a:t>
            </a:r>
          </a:p>
          <a:p>
            <a:pPr marL="0" indent="0">
              <a:buNone/>
            </a:pPr>
            <a:r>
              <a:rPr lang="en-US" dirty="0" smtClean="0"/>
              <a:t>Another name for a run-time error in Python is an </a:t>
            </a:r>
            <a:r>
              <a:rPr lang="en-US" b="1" dirty="0" smtClean="0"/>
              <a:t>exception.</a:t>
            </a:r>
          </a:p>
          <a:p>
            <a:r>
              <a:rPr lang="en-US" dirty="0" smtClean="0"/>
              <a:t>Probably from “the exception, not the rule”</a:t>
            </a:r>
          </a:p>
          <a:p>
            <a:r>
              <a:rPr lang="en-US" dirty="0" smtClean="0"/>
              <a:t>Signaling a run-time error is called </a:t>
            </a:r>
            <a:r>
              <a:rPr lang="en-US" b="1" dirty="0" smtClean="0"/>
              <a:t>raising</a:t>
            </a:r>
            <a:r>
              <a:rPr lang="en-US" dirty="0" smtClean="0"/>
              <a:t> an exception</a:t>
            </a:r>
          </a:p>
          <a:p>
            <a:pPr lvl="1"/>
            <a:r>
              <a:rPr lang="en-US" dirty="0" smtClean="0"/>
              <a:t>Also called “throwing” an exception (C++ and Java)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10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files: what is a line?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So if a text file is a sequence of characters, what’s a line?</a:t>
            </a:r>
          </a:p>
          <a:p>
            <a:r>
              <a:rPr lang="en-US" dirty="0" smtClean="0"/>
              <a:t>A sequence of characters delimited by the newline character</a:t>
            </a:r>
          </a:p>
          <a:p>
            <a:r>
              <a:rPr lang="en-US" dirty="0" smtClean="0"/>
              <a:t>Newline (‘\n’) is the </a:t>
            </a:r>
            <a:r>
              <a:rPr lang="en-US" b="1" dirty="0" smtClean="0"/>
              <a:t>line delimiter  </a:t>
            </a:r>
            <a:r>
              <a:rPr lang="en-US" dirty="0" smtClean="0"/>
              <a:t>(so it cannot appear in the middle of a line!)</a:t>
            </a:r>
          </a:p>
          <a:p>
            <a:pPr lvl="1"/>
            <a:r>
              <a:rPr lang="en-US" dirty="0" smtClean="0"/>
              <a:t>(Technically a little more complicated on Windows, but Python hides that)</a:t>
            </a:r>
          </a:p>
          <a:p>
            <a:r>
              <a:rPr lang="en-US" dirty="0" smtClean="0"/>
              <a:t>What would two newlines in a row mean?</a:t>
            </a:r>
          </a:p>
          <a:p>
            <a:pPr lvl="1"/>
            <a:r>
              <a:rPr lang="en-US" dirty="0" smtClean="0"/>
              <a:t>There’s an empty line between them</a:t>
            </a:r>
          </a:p>
          <a:p>
            <a:r>
              <a:rPr lang="en-US" dirty="0" smtClean="0"/>
              <a:t>So this file: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Hello, world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How’s it going?</a:t>
            </a:r>
          </a:p>
          <a:p>
            <a:pPr marL="0" indent="0">
              <a:buNone/>
            </a:pPr>
            <a:r>
              <a:rPr lang="en-US" dirty="0" smtClean="0"/>
              <a:t>Would look like: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Hello, world\n\nHow’s it going?\n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4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and random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Sequential access:</a:t>
            </a:r>
            <a:r>
              <a:rPr lang="en-US" dirty="0" smtClean="0"/>
              <a:t> reading or writing the file in order starting from the beginning and going to the end</a:t>
            </a:r>
          </a:p>
          <a:p>
            <a:pPr lvl="1"/>
            <a:r>
              <a:rPr lang="en-US" dirty="0" smtClean="0"/>
              <a:t>Similar to how a for loop works on a list or string</a:t>
            </a:r>
          </a:p>
          <a:p>
            <a:pPr lvl="1"/>
            <a:r>
              <a:rPr lang="en-US" dirty="0" smtClean="0"/>
              <a:t>Read the first line, then the second line, etc.  No skipping, no backing up!</a:t>
            </a:r>
          </a:p>
          <a:p>
            <a:r>
              <a:rPr lang="en-US" b="1" dirty="0" smtClean="0"/>
              <a:t>Random access:</a:t>
            </a:r>
            <a:r>
              <a:rPr lang="en-US" dirty="0" smtClean="0"/>
              <a:t> reading or writing without regard to order</a:t>
            </a:r>
          </a:p>
          <a:p>
            <a:pPr lvl="1"/>
            <a:r>
              <a:rPr lang="en-US" dirty="0" smtClean="0"/>
              <a:t>“Go to byte 7563 and put a 7 there”</a:t>
            </a:r>
          </a:p>
          <a:p>
            <a:pPr lvl="1"/>
            <a:r>
              <a:rPr lang="en-US" dirty="0" smtClean="0"/>
              <a:t>Like lists:  we can use mylist[5] without having to go through indexes 0 through 4 first   </a:t>
            </a:r>
          </a:p>
          <a:p>
            <a:pPr lvl="1"/>
            <a:r>
              <a:rPr lang="en-US" dirty="0" smtClean="0"/>
              <a:t>Also called </a:t>
            </a:r>
            <a:r>
              <a:rPr lang="en-US" b="1" dirty="0" smtClean="0"/>
              <a:t>direct access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22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and random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access does not work that well with text files</a:t>
            </a:r>
          </a:p>
          <a:p>
            <a:pPr lvl="1"/>
            <a:r>
              <a:rPr lang="en-US" dirty="0" smtClean="0"/>
              <a:t>Bytes don’t always match up with characters</a:t>
            </a:r>
          </a:p>
          <a:p>
            <a:pPr lvl="1"/>
            <a:r>
              <a:rPr lang="en-US" dirty="0" smtClean="0"/>
              <a:t>And they definitely don’t match up with lines.  At what byte number does line 10 start?</a:t>
            </a:r>
          </a:p>
          <a:p>
            <a:pPr lvl="2"/>
            <a:r>
              <a:rPr lang="en-US" dirty="0" smtClean="0"/>
              <a:t>You’d have to go through the lines sequentially and count</a:t>
            </a:r>
          </a:p>
          <a:p>
            <a:r>
              <a:rPr lang="en-US" b="1" dirty="0" smtClean="0"/>
              <a:t>Text files</a:t>
            </a:r>
            <a:r>
              <a:rPr lang="en-US" dirty="0" smtClean="0"/>
              <a:t> usually use sequential access</a:t>
            </a:r>
          </a:p>
          <a:p>
            <a:r>
              <a:rPr lang="en-US" b="1" dirty="0" smtClean="0"/>
              <a:t>Binary files</a:t>
            </a:r>
            <a:r>
              <a:rPr lang="en-US" dirty="0" smtClean="0"/>
              <a:t> can use either sequential or random access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017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default, raising an exception crashes your program.</a:t>
            </a:r>
          </a:p>
          <a:p>
            <a:pPr lvl="1"/>
            <a:r>
              <a:rPr lang="en-US" dirty="0" smtClean="0"/>
              <a:t>But exceptions can be </a:t>
            </a:r>
            <a:r>
              <a:rPr lang="en-US" b="1" dirty="0" smtClean="0"/>
              <a:t>caught</a:t>
            </a:r>
            <a:r>
              <a:rPr lang="en-US" dirty="0" smtClean="0"/>
              <a:t> and handled.</a:t>
            </a:r>
          </a:p>
          <a:p>
            <a:r>
              <a:rPr lang="en-US" dirty="0" smtClean="0"/>
              <a:t>There are many different kinds of exceptions: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dirty="0" smtClean="0"/>
              <a:t>:  argument has the wrong type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dirty="0" smtClean="0"/>
              <a:t>: argument has a good type but a bad value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IndexError: </a:t>
            </a:r>
            <a:r>
              <a:rPr lang="en-US" dirty="0" smtClean="0"/>
              <a:t>accessing a sequence (a string, a list) out of range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ZeroDivisionError:  </a:t>
            </a:r>
            <a:r>
              <a:rPr lang="en-US" dirty="0" smtClean="0"/>
              <a:t>just what it says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IOError:</a:t>
            </a:r>
            <a:r>
              <a:rPr lang="en-US" dirty="0" smtClean="0"/>
              <a:t> file problem, such as “file not found”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RuntimeError:</a:t>
            </a:r>
            <a:r>
              <a:rPr lang="en-US" dirty="0" smtClean="0"/>
              <a:t> “none of the above”</a:t>
            </a:r>
          </a:p>
          <a:p>
            <a:r>
              <a:rPr lang="en-US" dirty="0" smtClean="0"/>
              <a:t>https://docs.python.org/3/library/exceptions.html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27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Catching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By default, exceptions cause the program to crash.</a:t>
            </a:r>
          </a:p>
          <a:p>
            <a:r>
              <a:rPr lang="en-US" dirty="0" smtClean="0"/>
              <a:t>Because that’s better than continuing to run and doing the wrong thing</a:t>
            </a:r>
          </a:p>
          <a:p>
            <a:r>
              <a:rPr lang="en-US" dirty="0" smtClean="0"/>
              <a:t>But sometimes you might have a better idea for how to handle it</a:t>
            </a:r>
          </a:p>
          <a:p>
            <a:r>
              <a:rPr lang="en-US" dirty="0" smtClean="0"/>
              <a:t>For example, type-casting a string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if the string wasn’t numeric, Python can’t give you a number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You asked Python to do something and it can’t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Exception!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But maybe you know what to do in this particular case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If it was user input, repeat the input and ask again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If it came from a file, maybe ignore that line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Maybe the program can use a default value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Sometimes you can prevent the exception by checking before you do the action, like comparing a denominator to zero before dividing by it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But there are errors that you cannot check for without trying it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51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try/except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catch an exception, you use a </a:t>
            </a:r>
            <a:r>
              <a:rPr lang="en-US" b="1" dirty="0" smtClean="0"/>
              <a:t>try / except</a:t>
            </a:r>
            <a:r>
              <a:rPr lang="en-US" dirty="0" smtClean="0"/>
              <a:t> statement: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body that might raise an exception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ExceptionClass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handle the exception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code that comes after</a:t>
            </a:r>
          </a:p>
          <a:p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ExceptionClass</a:t>
            </a:r>
            <a:r>
              <a:rPr lang="en-US" dirty="0" smtClean="0">
                <a:cs typeface="Courier New" panose="02070309020205020404" pitchFamily="49" charset="0"/>
              </a:rPr>
              <a:t> is one of that list: ValueError, IOError, etc.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2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try/except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the code in the body raises the specified exception:</a:t>
            </a:r>
          </a:p>
          <a:p>
            <a:pPr lvl="1"/>
            <a:r>
              <a:rPr lang="en-US" dirty="0" smtClean="0"/>
              <a:t>The body stops executing immediately (like a “goto”)</a:t>
            </a:r>
          </a:p>
          <a:p>
            <a:pPr lvl="2"/>
            <a:r>
              <a:rPr lang="en-US" dirty="0" smtClean="0"/>
              <a:t>Doesn’t even finish the current line!</a:t>
            </a:r>
          </a:p>
          <a:p>
            <a:pPr lvl="1"/>
            <a:r>
              <a:rPr lang="en-US" dirty="0" smtClean="0"/>
              <a:t>Then Python runs the except block (instead of crashing)</a:t>
            </a:r>
          </a:p>
          <a:p>
            <a:pPr lvl="1"/>
            <a:r>
              <a:rPr lang="en-US" dirty="0" smtClean="0"/>
              <a:t>After the body (called the handler) is finished, go on to the code that follows</a:t>
            </a:r>
          </a:p>
          <a:p>
            <a:r>
              <a:rPr lang="en-US" dirty="0" smtClean="0"/>
              <a:t>This applies even if the exception is raised inside a function call</a:t>
            </a:r>
          </a:p>
          <a:p>
            <a:pPr lvl="1"/>
            <a:r>
              <a:rPr lang="en-US" dirty="0" smtClean="0"/>
              <a:t>Exceptions go up the call stack looking for a handler</a:t>
            </a:r>
          </a:p>
          <a:p>
            <a:pPr lvl="1"/>
            <a:r>
              <a:rPr lang="en-US" dirty="0" smtClean="0"/>
              <a:t>If no handler is found, then the interpreter does its usual error message</a:t>
            </a:r>
          </a:p>
          <a:p>
            <a:r>
              <a:rPr lang="en-US" dirty="0" smtClean="0"/>
              <a:t>You can have several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en-US" dirty="0" smtClean="0"/>
              <a:t> blocks for different exceptions for the same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 smtClean="0"/>
              <a:t> block.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rysqrt.py</a:t>
            </a:r>
          </a:p>
          <a:p>
            <a:pPr lvl="1"/>
            <a:r>
              <a:rPr lang="en-US" dirty="0" smtClean="0"/>
              <a:t>Or one block for more than one exception: 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 (ValueError, IndexError):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98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exception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Back to the numeric input example</a:t>
            </a:r>
          </a:p>
          <a:p>
            <a:r>
              <a:rPr lang="en-US" dirty="0" smtClean="0"/>
              <a:t>Suppose we want to keep asking for a float until we get one</a:t>
            </a:r>
          </a:p>
          <a:p>
            <a:pPr lvl="1"/>
            <a:r>
              <a:rPr lang="en-US" dirty="0" smtClean="0"/>
              <a:t>So this will be an input validation loop (sentinel logic)</a:t>
            </a:r>
          </a:p>
          <a:p>
            <a:pPr lvl="1"/>
            <a:r>
              <a:rPr lang="en-US" dirty="0" smtClean="0"/>
              <a:t>We’ll use a flag to mark whether we got a good input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not ok:</a:t>
            </a:r>
          </a:p>
          <a:p>
            <a:r>
              <a:rPr lang="en-US" dirty="0" smtClean="0"/>
              <a:t>How do we get the input and convert it to a number?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number = float(input(“please enter a number:  “))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float(…) </a:t>
            </a:r>
            <a:r>
              <a:rPr lang="en-US" dirty="0" smtClean="0"/>
              <a:t>raises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ValueError </a:t>
            </a:r>
            <a:r>
              <a:rPr lang="en-US" dirty="0" smtClean="0"/>
              <a:t>on a non-numeric input</a:t>
            </a:r>
          </a:p>
          <a:p>
            <a:pPr lvl="1"/>
            <a:r>
              <a:rPr lang="en-US" dirty="0" smtClean="0"/>
              <a:t>So put that line inside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 smtClean="0"/>
              <a:t> block</a:t>
            </a:r>
          </a:p>
          <a:p>
            <a:pPr lvl="1"/>
            <a:r>
              <a:rPr lang="en-US" dirty="0" smtClean="0"/>
              <a:t>If we catch the exception, set the ok flag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1"/>
            <a:r>
              <a:rPr lang="en-US" dirty="0" smtClean="0"/>
              <a:t>If there was NOT an exception, set the flag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.  Where?</a:t>
            </a:r>
          </a:p>
          <a:p>
            <a:pPr lvl="2"/>
            <a:r>
              <a:rPr lang="en-US" dirty="0" smtClean="0"/>
              <a:t>In the try body after the input</a:t>
            </a:r>
          </a:p>
          <a:p>
            <a:r>
              <a:rPr lang="en-US" dirty="0" smtClean="0"/>
              <a:t>Finally put that whole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try/except</a:t>
            </a:r>
            <a:r>
              <a:rPr lang="en-US" dirty="0" smtClean="0"/>
              <a:t> in two places:</a:t>
            </a:r>
          </a:p>
          <a:p>
            <a:pPr lvl="1"/>
            <a:r>
              <a:rPr lang="en-US" dirty="0" smtClean="0"/>
              <a:t>Before the loop, and as the last step of the loop</a:t>
            </a:r>
          </a:p>
          <a:p>
            <a:pPr lvl="1"/>
            <a:r>
              <a:rPr lang="en-US" dirty="0" smtClean="0"/>
              <a:t>When the loop finishes, we know we have a valid number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nonnumeric.py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55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Another way to do loops involving an exception</a:t>
            </a:r>
          </a:p>
          <a:p>
            <a:r>
              <a:rPr lang="en-US" dirty="0" smtClean="0"/>
              <a:t>Use a flag like we did before, initialized to False</a:t>
            </a:r>
          </a:p>
          <a:p>
            <a:r>
              <a:rPr lang="en-US" dirty="0" smtClean="0"/>
              <a:t>Set the flag to True in the try block as before</a:t>
            </a:r>
          </a:p>
          <a:p>
            <a:r>
              <a:rPr lang="en-US" dirty="0" smtClean="0"/>
              <a:t>Put the input try/except inside the loop only</a:t>
            </a:r>
          </a:p>
          <a:p>
            <a:pPr lvl="1"/>
            <a:r>
              <a:rPr lang="en-US" dirty="0" smtClean="0"/>
              <a:t>Because the flag is False, the loop will run at least once</a:t>
            </a:r>
          </a:p>
          <a:p>
            <a:r>
              <a:rPr lang="en-US" dirty="0" smtClean="0"/>
              <a:t>Put the error message in the except</a:t>
            </a:r>
          </a:p>
          <a:p>
            <a:pPr lvl="1"/>
            <a:r>
              <a:rPr lang="en-US" dirty="0" smtClean="0"/>
              <a:t>So it only happens if there WAS an exception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onnumeric2.py</a:t>
            </a:r>
          </a:p>
          <a:p>
            <a:r>
              <a:rPr lang="en-US" dirty="0" smtClean="0"/>
              <a:t>We will use this again when re-prompting for a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27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Hints for catching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Have a plan!  If you don’t know how to fix the error, don’t catch it</a:t>
            </a:r>
          </a:p>
          <a:p>
            <a:r>
              <a:rPr lang="en-US" dirty="0" smtClean="0"/>
              <a:t>It’s better to crash than to continue with bad data</a:t>
            </a:r>
          </a:p>
          <a:p>
            <a:r>
              <a:rPr lang="en-US" dirty="0" smtClean="0"/>
              <a:t>Keep the try block as small as possible</a:t>
            </a:r>
          </a:p>
          <a:p>
            <a:pPr lvl="1"/>
            <a:r>
              <a:rPr lang="en-US" dirty="0" smtClean="0"/>
              <a:t>It should contain the line that might raise the exception</a:t>
            </a:r>
          </a:p>
          <a:p>
            <a:pPr lvl="1"/>
            <a:r>
              <a:rPr lang="en-US" dirty="0" smtClean="0"/>
              <a:t>And subsequent lines that depend on its success</a:t>
            </a:r>
          </a:p>
          <a:p>
            <a:pPr lvl="1"/>
            <a:r>
              <a:rPr lang="en-US" dirty="0" smtClean="0"/>
              <a:t>Don’t duplicate code in the try and except blocks</a:t>
            </a:r>
          </a:p>
          <a:p>
            <a:pPr lvl="2"/>
            <a:r>
              <a:rPr lang="en-US" dirty="0" smtClean="0"/>
              <a:t>That code belongs after the try/except, so it happens either way</a:t>
            </a:r>
          </a:p>
          <a:p>
            <a:pPr lvl="1"/>
            <a:r>
              <a:rPr lang="en-US" dirty="0" smtClean="0"/>
              <a:t>Don’t wrap the whole main in a try!</a:t>
            </a:r>
          </a:p>
          <a:p>
            <a:pPr lvl="2"/>
            <a:r>
              <a:rPr lang="en-US" dirty="0" smtClean="0"/>
              <a:t>The program probably won’t know which error happened or how to fix it</a:t>
            </a:r>
          </a:p>
          <a:p>
            <a:r>
              <a:rPr lang="en-US" dirty="0" smtClean="0"/>
              <a:t>If you can use it, </a:t>
            </a:r>
            <a:r>
              <a:rPr lang="en-US" b="1" dirty="0" smtClean="0"/>
              <a:t>if</a:t>
            </a:r>
            <a:r>
              <a:rPr lang="en-US" dirty="0" smtClean="0"/>
              <a:t> is usually simpler</a:t>
            </a:r>
          </a:p>
          <a:p>
            <a:pPr lvl="1"/>
            <a:r>
              <a:rPr lang="en-US" dirty="0" smtClean="0"/>
              <a:t>If you know in advance what situations will cause an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3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1575</Words>
  <Application>Microsoft Office PowerPoint</Application>
  <PresentationFormat>Widescreen</PresentationFormat>
  <Paragraphs>199</Paragraphs>
  <Slides>22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Office Theme</vt:lpstr>
      <vt:lpstr>CS 115 Lecture </vt:lpstr>
      <vt:lpstr>Run-time errors</vt:lpstr>
      <vt:lpstr>Exceptions</vt:lpstr>
      <vt:lpstr>Catching exceptions</vt:lpstr>
      <vt:lpstr>try/except syntax</vt:lpstr>
      <vt:lpstr>try/except semantics</vt:lpstr>
      <vt:lpstr>An exception example</vt:lpstr>
      <vt:lpstr>Another way</vt:lpstr>
      <vt:lpstr>Hints for catching exceptions</vt:lpstr>
      <vt:lpstr>Dealing with large amounts of data</vt:lpstr>
      <vt:lpstr>Why use files to hold data?</vt:lpstr>
      <vt:lpstr>Input/output with the user</vt:lpstr>
      <vt:lpstr>I/O with files</vt:lpstr>
      <vt:lpstr>Using files</vt:lpstr>
      <vt:lpstr>Filenames</vt:lpstr>
      <vt:lpstr>IOError</vt:lpstr>
      <vt:lpstr>Exception while opening</vt:lpstr>
      <vt:lpstr>Looping over the lines in a file</vt:lpstr>
      <vt:lpstr>Text files: characters and bytes</vt:lpstr>
      <vt:lpstr>Text files: what is a line?</vt:lpstr>
      <vt:lpstr>Sequential and random access</vt:lpstr>
      <vt:lpstr>Sequential and random access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18</dc:title>
  <dc:creator>Debby</dc:creator>
  <cp:lastModifiedBy>Debby</cp:lastModifiedBy>
  <cp:revision>23</cp:revision>
  <dcterms:created xsi:type="dcterms:W3CDTF">2016-04-16T19:28:13Z</dcterms:created>
  <dcterms:modified xsi:type="dcterms:W3CDTF">2017-04-20T17:51:27Z</dcterms:modified>
</cp:coreProperties>
</file>